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70" r:id="rId2"/>
    <p:sldId id="452" r:id="rId3"/>
    <p:sldId id="434" r:id="rId4"/>
    <p:sldId id="437" r:id="rId5"/>
    <p:sldId id="438" r:id="rId6"/>
    <p:sldId id="464" r:id="rId7"/>
    <p:sldId id="443" r:id="rId8"/>
    <p:sldId id="444" r:id="rId9"/>
    <p:sldId id="440" r:id="rId10"/>
    <p:sldId id="445" r:id="rId11"/>
    <p:sldId id="459" r:id="rId12"/>
    <p:sldId id="460" r:id="rId13"/>
    <p:sldId id="442" r:id="rId14"/>
    <p:sldId id="435" r:id="rId15"/>
    <p:sldId id="455" r:id="rId16"/>
    <p:sldId id="454" r:id="rId17"/>
    <p:sldId id="447" r:id="rId18"/>
    <p:sldId id="456" r:id="rId19"/>
    <p:sldId id="449" r:id="rId20"/>
    <p:sldId id="457" r:id="rId21"/>
    <p:sldId id="458" r:id="rId22"/>
    <p:sldId id="461" r:id="rId23"/>
    <p:sldId id="462" r:id="rId24"/>
    <p:sldId id="465" r:id="rId25"/>
    <p:sldId id="441" r:id="rId26"/>
    <p:sldId id="446" r:id="rId27"/>
    <p:sldId id="463" r:id="rId28"/>
  </p:sldIdLst>
  <p:sldSz cx="9144000" cy="6858000" type="screen4x3"/>
  <p:notesSz cx="6881813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9966"/>
    <a:srgbClr val="33CCCC"/>
    <a:srgbClr val="0099CC"/>
    <a:srgbClr val="009999"/>
    <a:srgbClr val="BDD8F3"/>
    <a:srgbClr val="00CC99"/>
    <a:srgbClr val="F3BC1B"/>
    <a:srgbClr val="F5802D"/>
    <a:srgbClr val="3C8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1498" y="6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9AEC3-DB23-4A2D-B9D9-A96E197ED423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92B02-9645-41D6-B3E9-E54ED3A3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0675-441A-4768-9DE0-86ABF9B4C4F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7AE5-1453-4D41-B9C3-F517B2FF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17BAB-71E0-4089-A966-EB7D5707FE1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6A6DEC-CCF4-41B9-9029-D506DF0DA8A1}"/>
              </a:ext>
            </a:extLst>
          </p:cNvPr>
          <p:cNvCxnSpPr/>
          <p:nvPr userDrawn="1"/>
        </p:nvCxnSpPr>
        <p:spPr>
          <a:xfrm>
            <a:off x="0" y="2209800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3AF34B2-0207-4F3E-B1E4-F02090F7CB8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9600" y="304800"/>
            <a:ext cx="7848600" cy="1600200"/>
          </a:xfrm>
        </p:spPr>
        <p:txBody>
          <a:bodyPr/>
          <a:lstStyle>
            <a:lvl1pPr marL="0" indent="0" algn="ctr">
              <a:buNone/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5DA15A-6086-4608-8AAF-C7A567C547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667000"/>
            <a:ext cx="8229600" cy="966418"/>
          </a:xfrm>
        </p:spPr>
        <p:txBody>
          <a:bodyPr>
            <a:spAutoFit/>
          </a:bodyPr>
          <a:lstStyle>
            <a:lvl1pPr marL="0" indent="0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Font typeface="+mj-lt"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9DB71B-0D06-4DBF-9078-5C39BF0D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1C1F6-EB13-4934-81CE-FB523ABF7A3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4D5EE2-A169-4D28-8A41-FE5EACE877E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A4313F-4329-4016-88AD-8CCF0AB4FAD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A2FCE5-A472-4A1F-B59C-68E13E069DC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3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B2FFC2-0985-44F5-AECD-9AE9E84D77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5DEC2-D2F2-4ED0-9995-C938E5A869B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6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44A0D0-00B2-475D-9263-7E438D3FE07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7A9074-ABB1-4A2B-8752-6700A05AC1C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2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C7060D-A64D-4F46-B851-32D4EB9C151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39750" y="260350"/>
            <a:ext cx="8208963" cy="601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>
            <a:lvl1pPr algn="l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596"/>
            <a:ext cx="8229600" cy="2234458"/>
          </a:xfrm>
        </p:spPr>
        <p:txBody>
          <a:bodyPr>
            <a:sp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buFont typeface="+mj-lt"/>
              <a:buAutoNum type="arabicPeriod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4FE8F-3667-413B-941A-2ECC803459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D0FEC9-EE9C-4C2C-BDF7-D66A9509F62B}"/>
              </a:ext>
            </a:extLst>
          </p:cNvPr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 anchor="ctr" anchorCtr="0">
            <a:spAutoFit/>
          </a:bodyPr>
          <a:lstStyle>
            <a:lvl1pPr algn="ctr">
              <a:defRPr sz="3600" b="1" cap="none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809983-C5F7-4CE3-866C-276E443BC6C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DF3AA4-90CF-4FE7-AD1C-6221A40BD312}"/>
              </a:ext>
            </a:extLst>
          </p:cNvPr>
          <p:cNvCxnSpPr/>
          <p:nvPr userDrawn="1"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C45208-8AE5-4AF6-8087-A9AEA50BBE3A}"/>
              </a:ext>
            </a:extLst>
          </p:cNvPr>
          <p:cNvCxnSpPr/>
          <p:nvPr userDrawn="1"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1844C8C-1EB1-43D6-9F5C-9CAD5615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5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>
            <a:lvl1pPr algn="l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596"/>
            <a:ext cx="8229600" cy="2234458"/>
          </a:xfrm>
        </p:spPr>
        <p:txBody>
          <a:bodyPr>
            <a:sp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D92BE8-A4B4-45DA-B152-C5A776A9C92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D0FEC9-EE9C-4C2C-BDF7-D66A9509F62B}"/>
              </a:ext>
            </a:extLst>
          </p:cNvPr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C1771C6-603B-48EC-B335-66907CFD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8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 anchor="ctr" anchorCtr="0">
            <a:spAutoFit/>
          </a:bodyPr>
          <a:lstStyle>
            <a:lvl1pPr algn="ctr">
              <a:defRPr sz="3600" b="1" cap="none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8AFC95-3ED7-4585-A74A-BB2CC92A2EF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DF3AA4-90CF-4FE7-AD1C-6221A40BD312}"/>
              </a:ext>
            </a:extLst>
          </p:cNvPr>
          <p:cNvCxnSpPr/>
          <p:nvPr userDrawn="1"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C45208-8AE5-4AF6-8087-A9AEA50BBE3A}"/>
              </a:ext>
            </a:extLst>
          </p:cNvPr>
          <p:cNvCxnSpPr/>
          <p:nvPr userDrawn="1"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6467EF-7DA8-40E2-B523-B64ED954B711}"/>
              </a:ext>
            </a:extLst>
          </p:cNvPr>
          <p:cNvSpPr txBox="1">
            <a:spLocks/>
          </p:cNvSpPr>
          <p:nvPr userDrawn="1"/>
        </p:nvSpPr>
        <p:spPr>
          <a:xfrm>
            <a:off x="6553200" y="2047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2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BEE529-B3D8-4B3F-958C-5C32EAF6479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59B28-0DF7-46E8-AD53-3C0477B10C6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6B4405-4B64-42E7-AF13-45BA52CB07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039E9A-FCDB-44DC-9D05-688CC164BF6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7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A1CD1-5AFE-4DD5-BC62-16B4A97CC3C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F0D433-18EA-4AEE-A136-8DE032778ED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3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58BD7C-E681-4A34-BF2C-D3980005C1E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3BEE49-E6B6-4906-9C41-567D8F9F97C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85459E-AFEC-4E69-8463-BC65A65A5A9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9/30/2022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7A4D90-85BF-4AFB-8224-F0E85A2A66B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F8B48-F431-4820-B1E7-C7A06CAE5FE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Title of the Synopsis/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52F21-515B-4338-AF77-248C870B4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93428"/>
          </a:xfrm>
        </p:spPr>
        <p:txBody>
          <a:bodyPr/>
          <a:lstStyle/>
          <a:p>
            <a:r>
              <a:rPr lang="en-US" sz="2000" b="1" dirty="0"/>
              <a:t>Candidate Name:</a:t>
            </a:r>
          </a:p>
          <a:p>
            <a:r>
              <a:rPr lang="en-US" sz="2000" b="1" dirty="0"/>
              <a:t>Roll Number:</a:t>
            </a:r>
          </a:p>
          <a:p>
            <a:r>
              <a:rPr lang="en-US" sz="2000" b="1" dirty="0"/>
              <a:t>Department:</a:t>
            </a:r>
          </a:p>
          <a:p>
            <a:r>
              <a:rPr lang="en-US" sz="2000" b="1" dirty="0"/>
              <a:t>Semester</a:t>
            </a:r>
          </a:p>
          <a:p>
            <a:r>
              <a:rPr lang="en-US" sz="2000" b="1" dirty="0"/>
              <a:t>CGPA:</a:t>
            </a:r>
          </a:p>
          <a:p>
            <a:endParaRPr lang="en-US" sz="2000" dirty="0"/>
          </a:p>
          <a:p>
            <a:r>
              <a:rPr lang="en-US" sz="2000" dirty="0"/>
              <a:t>Supervisor Name:</a:t>
            </a:r>
          </a:p>
          <a:p>
            <a:r>
              <a:rPr lang="en-US" sz="2000" dirty="0"/>
              <a:t>Designation:</a:t>
            </a:r>
          </a:p>
          <a:p>
            <a:r>
              <a:rPr lang="en-US" sz="2000" dirty="0"/>
              <a:t>Department:</a:t>
            </a:r>
          </a:p>
          <a:p>
            <a:r>
              <a:rPr lang="en-US" sz="2000" dirty="0"/>
              <a:t>Co-Supervisor Details (if any) </a:t>
            </a:r>
          </a:p>
          <a:p>
            <a:r>
              <a:rPr lang="en-US" sz="2000" dirty="0"/>
              <a:t>Name/ Designation/ Department: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D08272-DA40-40AF-A01D-393CBE3A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r>
              <a:rPr lang="en-GB" dirty="0"/>
              <a:t>Research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EA12E-BF24-4AFD-B16B-66332F2DD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2603790"/>
          </a:xfrm>
        </p:spPr>
        <p:txBody>
          <a:bodyPr/>
          <a:lstStyle/>
          <a:p>
            <a:r>
              <a:rPr lang="en-GB" dirty="0"/>
              <a:t>The above problem statement can be solved with following objectives:</a:t>
            </a:r>
          </a:p>
          <a:p>
            <a:r>
              <a:rPr lang="en-GB" dirty="0"/>
              <a:t>Objective 1</a:t>
            </a:r>
          </a:p>
          <a:p>
            <a:r>
              <a:rPr lang="en-GB" dirty="0"/>
              <a:t>Objective 2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922CD-5BDB-4955-8455-DF02D7CB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/>
          <a:p>
            <a:pPr lvl="0"/>
            <a:fld id="{71F49166-E801-47F0-B94A-2D4255A27943}" type="slidenum">
              <a:rPr lang="en-US" noProof="0" smtClean="0"/>
              <a:pPr lvl="0"/>
              <a:t>10</a:t>
            </a:fld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B4E9F3-3E9C-D75C-E89D-7172DCD5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408409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Scope and Limitation of 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E9ED8-969E-44BE-8E68-AFBD196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49461-5039-D81B-E95D-8458BED4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63431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B215-0754-4EBE-9341-BAB217DA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and Limitation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61A6-E20C-4F14-85E7-E83D29E9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GB" dirty="0"/>
              <a:t>My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BCC3E-A5AE-4370-A472-D8EFA898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597B6-2894-F12A-8670-9A3FED48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71157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04CADF-2738-45E6-B669-E5A09A85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6C1E8-6EE2-3E67-3DFD-763718C5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12069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FF2307-DDAC-46B6-8C70-0977CA13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F9BEA-C828-4206-ABB0-98F01E31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US" dirty="0"/>
              <a:t>How will you </a:t>
            </a:r>
            <a:r>
              <a:rPr lang="en-US"/>
              <a:t>achieve your objectives</a:t>
            </a:r>
            <a:r>
              <a:rPr lang="en-US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54D62-841C-4C14-B58D-DC5A8946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7016C-6CC6-EF60-E1A7-3C12880A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24985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Timeline/ Gantt Chart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04CADF-2738-45E6-B669-E5A09A85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6C1E8-6EE2-3E67-3DFD-763718C5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47142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Timeline/ Gantt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45439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EA5A-F7B6-4907-9DEE-0841EC6D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Results (if any)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48A26D-C938-499D-A112-4B726239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2009F-6433-CCB5-DF0A-A63807BA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73966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Results (if any)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199197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985B-3A81-4425-A037-4DBC268F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73235"/>
            <a:ext cx="7772400" cy="1200329"/>
          </a:xfrm>
        </p:spPr>
        <p:txBody>
          <a:bodyPr/>
          <a:lstStyle/>
          <a:p>
            <a:r>
              <a:rPr lang="en-GB" dirty="0"/>
              <a:t>Resources</a:t>
            </a:r>
            <a:br>
              <a:rPr lang="en-GB" dirty="0"/>
            </a:br>
            <a:r>
              <a:rPr lang="en-GB" dirty="0"/>
              <a:t>(Existing and Required)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B9D85-F4FD-48E5-A4BA-3F0A7B84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95C9C-5D99-A6AF-7DED-E0151DC9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12421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8248F-DE17-455B-85B2-14F20DF0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E8DDC-D449-4E0C-AFAD-AA731A0E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524315"/>
          </a:xfrm>
        </p:spPr>
        <p:txBody>
          <a:bodyPr/>
          <a:lstStyle/>
          <a:p>
            <a:r>
              <a:rPr lang="en-GB" dirty="0"/>
              <a:t>Strictly follow this template, do not miss any heading/field.</a:t>
            </a:r>
          </a:p>
          <a:p>
            <a:r>
              <a:rPr lang="en-GB" dirty="0"/>
              <a:t>This presentation must be aligned with your research proposal.</a:t>
            </a:r>
          </a:p>
          <a:p>
            <a:r>
              <a:rPr lang="en-GB" dirty="0"/>
              <a:t>Candidate will write/ compile all the comments from the respected faculty, audience and share with M. </a:t>
            </a:r>
            <a:r>
              <a:rPr lang="en-GB" dirty="0" err="1"/>
              <a:t>Engg</a:t>
            </a:r>
            <a:r>
              <a:rPr lang="en-GB" dirty="0"/>
              <a:t>. Office (within two days of the seminar).</a:t>
            </a:r>
          </a:p>
          <a:p>
            <a:r>
              <a:rPr lang="en-GB" dirty="0"/>
              <a:t>Student will incorporate all the comments in the research proposal and submit the revised proposal to the supervisor.</a:t>
            </a:r>
          </a:p>
          <a:p>
            <a:r>
              <a:rPr lang="en-GB" dirty="0"/>
              <a:t>Supervisor will submit the proposal to Co-CED for BoS and other necessary approvals. </a:t>
            </a:r>
          </a:p>
          <a:p>
            <a:r>
              <a:rPr lang="en-GB" dirty="0"/>
              <a:t>Supervisor will ensure that the student has addressed all comments received during the proposal defence seminar.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C7955-FBD1-41C6-8390-2A0E3F3C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26FF-6754-D135-BFA3-259FE52C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421711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539657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GB" dirty="0"/>
              <a:t>Discuss how will you handle the unavailable resources?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381217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985B-3A81-4425-A037-4DBC268F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73235"/>
            <a:ext cx="7772400" cy="1200329"/>
          </a:xfrm>
        </p:spPr>
        <p:txBody>
          <a:bodyPr/>
          <a:lstStyle/>
          <a:p>
            <a:r>
              <a:rPr lang="en-GB" sz="36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Sustainable Development Goals (</a:t>
            </a:r>
            <a:r>
              <a:rPr lang="en-GB" dirty="0"/>
              <a:t>SDGs)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B9D85-F4FD-48E5-A4BA-3F0A7B84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95C9C-5D99-A6AF-7DED-E0151DC9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015515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5875455"/>
          </a:xfrm>
        </p:spPr>
        <p:txBody>
          <a:bodyPr/>
          <a:lstStyle/>
          <a:p>
            <a:pPr indent="183515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GB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17 sustainable development goals (SDGs) are:</a:t>
            </a:r>
            <a:endParaRPr lang="en-PK" sz="18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1: No Poverty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2: Zero Hunger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3: Good Health and Well-being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4: Quality Education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5: Gender Equality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6: Clean Water and Sanitation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7: Affordable and Clean Energy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8: Decent Work and Economic Growth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9: Industry, Innovation and Infrastructure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10: Reduced Inequality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11: Sustainable Cities and Communities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12: Responsible Consumption and Production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13: Climate Action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14: Life Below Water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15: Life on Land</a:t>
            </a:r>
            <a:endParaRPr lang="en-PK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16: Peace and Justice Strong Institutions</a:t>
            </a:r>
            <a:endParaRPr lang="en-US" sz="1400" spc="-5" dirty="0">
              <a:ea typeface="SimSun" panose="02010600030101010101" pitchFamily="2" charset="-122"/>
            </a:endParaRPr>
          </a:p>
          <a:p>
            <a:pPr marL="685800" algn="just">
              <a:lnSpc>
                <a:spcPct val="95000"/>
              </a:lnSpc>
              <a:spcAft>
                <a:spcPts val="600"/>
              </a:spcAft>
              <a:buFont typeface="+mj-lt"/>
              <a:buAutoNum type="arabicPeriod"/>
              <a:tabLst>
                <a:tab pos="182880" algn="l"/>
              </a:tabLst>
            </a:pPr>
            <a:r>
              <a:rPr lang="en-GB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GOAL 17: Partnerships to achieve the Goal</a:t>
            </a:r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94673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750975"/>
          </a:xfrm>
        </p:spPr>
        <p:txBody>
          <a:bodyPr/>
          <a:lstStyle/>
          <a:p>
            <a:pPr indent="183515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Use maximum 3 SDGs in your work.</a:t>
            </a:r>
          </a:p>
          <a:p>
            <a:pPr indent="183515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Explain also how the selected goal will link to your research work?</a:t>
            </a:r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4236190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Beneficiaries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E9ED8-969E-44BE-8E68-AFBD196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49461-5039-D81B-E95D-8458BED4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386959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B215-0754-4EBE-9341-BAB217DA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Beneficiaries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61A6-E20C-4F14-85E7-E83D29E9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904863"/>
          </a:xfrm>
        </p:spPr>
        <p:txBody>
          <a:bodyPr/>
          <a:lstStyle/>
          <a:p>
            <a:r>
              <a:rPr lang="en-GB" dirty="0"/>
              <a:t>Direct</a:t>
            </a:r>
          </a:p>
          <a:p>
            <a:r>
              <a:rPr lang="en-GB" dirty="0"/>
              <a:t>Indirect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BCC3E-A5AE-4370-A472-D8EFA898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597B6-2894-F12A-8670-9A3FED48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517112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96237"/>
            <a:ext cx="7772400" cy="1754326"/>
          </a:xfrm>
        </p:spPr>
        <p:txBody>
          <a:bodyPr/>
          <a:lstStyle/>
          <a:p>
            <a:r>
              <a:rPr lang="en-GB" dirty="0"/>
              <a:t>Thank you..!!</a:t>
            </a:r>
            <a:br>
              <a:rPr lang="en-GB" dirty="0"/>
            </a:br>
            <a:br>
              <a:rPr lang="en-GB" dirty="0"/>
            </a:br>
            <a:r>
              <a:rPr lang="en-GB" dirty="0"/>
              <a:t>Question Answer Session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E9ED8-969E-44BE-8E68-AFBD196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49461-5039-D81B-E95D-8458BED4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86330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of the Proposal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198A7-CE8A-4A82-824A-D9A4505D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7DF4B7-F483-2C6B-543B-72F03457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01347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C9F17C-047D-4B72-AE18-DB0251EA3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73235"/>
            <a:ext cx="7772400" cy="1200329"/>
          </a:xfrm>
        </p:spPr>
        <p:txBody>
          <a:bodyPr/>
          <a:lstStyle/>
          <a:p>
            <a:r>
              <a:rPr lang="en-GB" dirty="0"/>
              <a:t>Relevant Literature Review with 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F1B3E-B73E-4444-BA18-CE805F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FF5916-53C6-34B9-21E7-9A22F582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8244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C156-9343-4BC2-B22D-CDC2F8E8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F8EA-7562-4707-BE11-25FEE8BC5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904863"/>
          </a:xfrm>
        </p:spPr>
        <p:txBody>
          <a:bodyPr/>
          <a:lstStyle/>
          <a:p>
            <a:r>
              <a:rPr lang="en-GB" dirty="0"/>
              <a:t>This work [??]</a:t>
            </a:r>
          </a:p>
          <a:p>
            <a:r>
              <a:rPr lang="en-GB" dirty="0"/>
              <a:t>5-8 slides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051795-57F1-4F8D-A3C1-39AF34D77D46}"/>
              </a:ext>
            </a:extLst>
          </p:cNvPr>
          <p:cNvCxnSpPr/>
          <p:nvPr/>
        </p:nvCxnSpPr>
        <p:spPr>
          <a:xfrm>
            <a:off x="228600" y="62484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75AF98E-64AC-4174-BD37-B2D2A1FC760E}"/>
              </a:ext>
            </a:extLst>
          </p:cNvPr>
          <p:cNvSpPr txBox="1"/>
          <p:nvPr/>
        </p:nvSpPr>
        <p:spPr>
          <a:xfrm>
            <a:off x="228600" y="6280355"/>
            <a:ext cx="8055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2CACE-A291-4F20-8D1A-5BFCC63A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1DD90-4321-0DD1-4517-36CFB735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9223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C156-9343-4BC2-B22D-CDC2F8E8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Gap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F8EA-7562-4707-BE11-25FEE8BC5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1348061"/>
          </a:xfrm>
        </p:spPr>
        <p:txBody>
          <a:bodyPr/>
          <a:lstStyle/>
          <a:p>
            <a:r>
              <a:rPr lang="en-GB" dirty="0"/>
              <a:t>Use your literature review work to find out the gap.</a:t>
            </a:r>
          </a:p>
          <a:p>
            <a:r>
              <a:rPr lang="en-GB" dirty="0"/>
              <a:t>Try to discuss the improvement in quantitative form.</a:t>
            </a:r>
          </a:p>
          <a:p>
            <a:r>
              <a:rPr lang="en-GB" dirty="0"/>
              <a:t>Give citation</a:t>
            </a:r>
            <a:r>
              <a:rPr lang="en-GB" baseline="30000" dirty="0"/>
              <a:t>1</a:t>
            </a:r>
            <a:r>
              <a:rPr lang="en-GB" dirty="0"/>
              <a:t> of the paper in the same slide.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051795-57F1-4F8D-A3C1-39AF34D77D46}"/>
              </a:ext>
            </a:extLst>
          </p:cNvPr>
          <p:cNvCxnSpPr/>
          <p:nvPr/>
        </p:nvCxnSpPr>
        <p:spPr>
          <a:xfrm>
            <a:off x="228600" y="62484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75AF98E-64AC-4174-BD37-B2D2A1FC760E}"/>
              </a:ext>
            </a:extLst>
          </p:cNvPr>
          <p:cNvSpPr txBox="1"/>
          <p:nvPr/>
        </p:nvSpPr>
        <p:spPr>
          <a:xfrm>
            <a:off x="228600" y="6280355"/>
            <a:ext cx="8055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2CACE-A291-4F20-8D1A-5BFCC63A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1DD90-4321-0DD1-4517-36CFB735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46031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E8BF9C-BFA8-428E-B283-F855F832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A7B9F-6062-4FFB-9FC7-D1E95320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E118C8-7975-AB7B-B608-3D51A63A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11752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53FD4A-B59F-4C50-9EED-CA179A526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83478-EFEC-453D-A6F6-B324ED95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GB" dirty="0"/>
              <a:t>Maximum 150 words in a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B3D0-1B5A-4995-8332-1C9076AC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4F5F32-BF79-AC2D-91AA-4914CFE5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09612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Objectives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70A76-A93D-4EF5-AAE0-7F04EF40AE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FA4E6-BA78-ACAD-814C-CCF6F191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585484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6477</TotalTime>
  <Words>520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2_Theme1</vt:lpstr>
      <vt:lpstr>PowerPoint Presentation</vt:lpstr>
      <vt:lpstr>Guidelines</vt:lpstr>
      <vt:lpstr>Title of the Proposal</vt:lpstr>
      <vt:lpstr>Relevant Literature Review with References</vt:lpstr>
      <vt:lpstr>Literature Review</vt:lpstr>
      <vt:lpstr>Gap Analysis</vt:lpstr>
      <vt:lpstr>Problem Statement</vt:lpstr>
      <vt:lpstr>Problem Statement</vt:lpstr>
      <vt:lpstr>Research Objectives</vt:lpstr>
      <vt:lpstr>Research Objectives</vt:lpstr>
      <vt:lpstr>Scope and Limitation of Work</vt:lpstr>
      <vt:lpstr>Scope and Limitation of Work</vt:lpstr>
      <vt:lpstr>Methodology</vt:lpstr>
      <vt:lpstr>Methodology</vt:lpstr>
      <vt:lpstr>Timeline/ Gantt Chart</vt:lpstr>
      <vt:lpstr>Timeline/ Gantt Chart</vt:lpstr>
      <vt:lpstr>Initial Results (if any)</vt:lpstr>
      <vt:lpstr>Initial Results (if any)</vt:lpstr>
      <vt:lpstr>Resources (Existing and Required)</vt:lpstr>
      <vt:lpstr>Existing</vt:lpstr>
      <vt:lpstr>Required</vt:lpstr>
      <vt:lpstr>Sustainable Development Goals (SDGs)</vt:lpstr>
      <vt:lpstr>SDGs</vt:lpstr>
      <vt:lpstr>SDGs</vt:lpstr>
      <vt:lpstr>Beneficiaries</vt:lpstr>
      <vt:lpstr>Beneficiaries</vt:lpstr>
      <vt:lpstr>Thank you..!!  Question Answer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</dc:creator>
  <cp:lastModifiedBy>mohsin aman</cp:lastModifiedBy>
  <cp:revision>433</cp:revision>
  <cp:lastPrinted>2014-09-10T12:47:03Z</cp:lastPrinted>
  <dcterms:created xsi:type="dcterms:W3CDTF">2009-07-23T04:14:01Z</dcterms:created>
  <dcterms:modified xsi:type="dcterms:W3CDTF">2022-09-29T21:21:02Z</dcterms:modified>
</cp:coreProperties>
</file>